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3"/>
  </p:notesMasterIdLst>
  <p:sldIdLst>
    <p:sldId id="350" r:id="rId5"/>
    <p:sldId id="351" r:id="rId6"/>
    <p:sldId id="417" r:id="rId7"/>
    <p:sldId id="352" r:id="rId8"/>
    <p:sldId id="404" r:id="rId9"/>
    <p:sldId id="405" r:id="rId10"/>
    <p:sldId id="406" r:id="rId11"/>
    <p:sldId id="358" r:id="rId12"/>
    <p:sldId id="416" r:id="rId13"/>
    <p:sldId id="418" r:id="rId14"/>
    <p:sldId id="423" r:id="rId15"/>
    <p:sldId id="425" r:id="rId16"/>
    <p:sldId id="424" r:id="rId17"/>
    <p:sldId id="419" r:id="rId18"/>
    <p:sldId id="426" r:id="rId19"/>
    <p:sldId id="422" r:id="rId20"/>
    <p:sldId id="421" r:id="rId21"/>
    <p:sldId id="362"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Equip" panose="02000503030000020004" pitchFamily="2" charset="77"/>
      <p:regular r:id="rId28"/>
      <p:bold r:id="rId29"/>
      <p:italic r:id="rId30"/>
      <p:boldItalic r:id="rId31"/>
    </p:embeddedFont>
    <p:embeddedFont>
      <p:font typeface="Equip Extended" panose="02000503030000020004" pitchFamily="2" charset="77"/>
      <p:regular r:id="rId32"/>
      <p:bold r:id="rId33"/>
      <p:italic r:id="rId34"/>
      <p:boldItalic r:id="rId35"/>
    </p:embeddedFont>
    <p:embeddedFont>
      <p:font typeface="Equip Extended ExtraBold" panose="02000503000000020004" pitchFamily="2" charset="77"/>
      <p:bold r:id="rId36"/>
      <p:italic r:id="rId37"/>
      <p:boldItalic r:id="rId38"/>
    </p:embeddedFont>
    <p:embeddedFont>
      <p:font typeface="Equip Extended Light" panose="02000503000000020004" pitchFamily="2" charset="77"/>
      <p:regular r:id="rId39"/>
      <p:italic r:id="rId40"/>
    </p:embeddedFont>
    <p:embeddedFont>
      <p:font typeface="Equip Extended Medium" panose="02000603000000020004" pitchFamily="2" charset="77"/>
      <p:regular r:id="rId41"/>
      <p:italic r:id="rId42"/>
    </p:embeddedFont>
    <p:embeddedFont>
      <p:font typeface="Equip Extended Thin" panose="02000503030000020004" pitchFamily="2" charset="77"/>
      <p:regular r:id="rId43"/>
      <p:italic r:id="rId44"/>
    </p:embeddedFont>
    <p:embeddedFont>
      <p:font typeface="Equip Light" panose="02000503000000020004" pitchFamily="2" charset="77"/>
      <p:regular r:id="rId45"/>
      <p:italic r:id="rId46"/>
    </p:embeddedFont>
    <p:embeddedFont>
      <p:font typeface="Equip Medium" panose="02000603000000020004" pitchFamily="2" charset="77"/>
      <p:regular r:id="rId47"/>
      <p:italic r:id="rId48"/>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82" autoAdjust="0"/>
    <p:restoredTop sz="96327"/>
  </p:normalViewPr>
  <p:slideViewPr>
    <p:cSldViewPr snapToGrid="0" snapToObjects="1">
      <p:cViewPr varScale="1">
        <p:scale>
          <a:sx n="160" d="100"/>
          <a:sy n="160" d="100"/>
        </p:scale>
        <p:origin x="28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10/21/23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10/21/23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gitbranching.js.org/"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10" Type="http://schemas.openxmlformats.org/officeDocument/2006/relationships/hyperlink" Target="https://training.play-with-kubernetes.com/kubernetes-workshop/" TargetMode="External"/><Relationship Id="rId4" Type="http://schemas.openxmlformats.org/officeDocument/2006/relationships/hyperlink" Target="https://www.hackerrank.com/domains/shell" TargetMode="External"/><Relationship Id="rId9" Type="http://schemas.openxmlformats.org/officeDocument/2006/relationships/hyperlink" Target="https://www.docker.com/play-with-dock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cIntRLxxm0" TargetMode="External"/><Relationship Id="rId2" Type="http://schemas.openxmlformats.org/officeDocument/2006/relationships/hyperlink" Target="https://github.com/marcel-dempers/my-desktop/tree/master/dockerfiles" TargetMode="Externa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3" TargetMode="Externa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hyperlink" Target="https://roadmap.sh/devop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 Id="rId2" Type="http://schemas.openxmlformats.org/officeDocument/2006/relationships/hyperlink" Target="https://docs.aws.amazon.com/wellarchitected/latest/security-pillar/shared-responsibility.html"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596587"/>
            <a:ext cx="11244563" cy="1860894"/>
          </a:xfrm>
        </p:spPr>
        <p:txBody>
          <a:bodyPr/>
          <a:lstStyle/>
          <a:p>
            <a:pPr algn="ctr"/>
            <a:r>
              <a:rPr lang="en-US" sz="6000" dirty="0"/>
              <a:t>DevOps Intro</a:t>
            </a:r>
            <a:br>
              <a:rPr lang="en-US" sz="6000" dirty="0"/>
            </a:br>
            <a:br>
              <a:rPr lang="en-US" sz="6000" dirty="0"/>
            </a:br>
            <a:r>
              <a:rPr lang="en-US" sz="4000" dirty="0"/>
              <a:t>How to become a power user</a:t>
            </a:r>
            <a:endParaRPr lang="en-PT" sz="4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5262979"/>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6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600" dirty="0">
              <a:cs typeface="Times New Roman" panose="02020603050405020304" pitchFamily="18" charset="0"/>
            </a:endParaRPr>
          </a:p>
          <a:p>
            <a:pPr algn="l"/>
            <a:r>
              <a:rPr lang="en-GB" sz="16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834887" y="1610063"/>
            <a:ext cx="8860631" cy="4985980"/>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a:t>
            </a:r>
            <a:r>
              <a:rPr lang="en-RO" sz="1200" dirty="0"/>
              <a:t>or</a:t>
            </a:r>
            <a:r>
              <a:rPr lang="en-RO" dirty="0"/>
              <a:t> </a:t>
            </a:r>
            <a:r>
              <a:rPr lang="en-GB" dirty="0">
                <a:hlinkClick r:id="rId7"/>
              </a:rPr>
              <a:t>https://</a:t>
            </a:r>
            <a:r>
              <a:rPr lang="en-GB" dirty="0" err="1">
                <a:hlinkClick r:id="rId7"/>
              </a:rPr>
              <a:t>flexboxfroggy.com</a:t>
            </a:r>
            <a:r>
              <a:rPr lang="en-GB" dirty="0">
                <a:hlinkClick r:id="rId7"/>
              </a:rPr>
              <a:t>/  </a:t>
            </a:r>
            <a:r>
              <a:rPr lang="en-RO" sz="1200" dirty="0"/>
              <a:t>(CSS – Frontend)</a:t>
            </a:r>
          </a:p>
          <a:p>
            <a:pPr marL="742950" lvl="1" indent="-285750">
              <a:buFontTx/>
              <a:buChar char="-"/>
            </a:pPr>
            <a:r>
              <a:rPr lang="en-GB" dirty="0">
                <a:hlinkClick r:id="rId8"/>
              </a:rPr>
              <a:t>https://learngitbranching.js.org/</a:t>
            </a:r>
            <a:r>
              <a:rPr lang="en-RO" sz="1200" dirty="0"/>
              <a:t> (Git concepts)</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9"/>
              </a:rPr>
              <a:t>https://www.docker.com/play-with-docker/</a:t>
            </a:r>
            <a:r>
              <a:rPr lang="en-GB" dirty="0"/>
              <a:t> </a:t>
            </a:r>
            <a:r>
              <a:rPr lang="en-GB" sz="1200" dirty="0"/>
              <a:t>(Docker)</a:t>
            </a:r>
            <a:endParaRPr lang="en-RO" sz="1200" dirty="0"/>
          </a:p>
          <a:p>
            <a:pPr marL="742950" lvl="1" indent="-285750">
              <a:buFontTx/>
              <a:buChar char="-"/>
            </a:pPr>
            <a:r>
              <a:rPr lang="en-GB" dirty="0">
                <a:hlinkClick r:id="rId10"/>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5579022" y="6077316"/>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4633311" y="786437"/>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Productivity</a:t>
            </a:r>
            <a:endParaRPr lang="en-PT" sz="3000"/>
          </a:p>
        </p:txBody>
      </p:sp>
      <p:sp>
        <p:nvSpPr>
          <p:cNvPr id="7" name="TextBox 6">
            <a:extLst>
              <a:ext uri="{FF2B5EF4-FFF2-40B4-BE49-F238E27FC236}">
                <a16:creationId xmlns:a16="http://schemas.microsoft.com/office/drawing/2014/main" id="{0D28D503-8D98-12C7-FD6D-365E3F080400}"/>
              </a:ext>
            </a:extLst>
          </p:cNvPr>
          <p:cNvSpPr txBox="1"/>
          <p:nvPr/>
        </p:nvSpPr>
        <p:spPr>
          <a:xfrm>
            <a:off x="466248" y="1273909"/>
            <a:ext cx="5951886" cy="3323987"/>
          </a:xfrm>
          <a:prstGeom prst="rect">
            <a:avLst/>
          </a:prstGeom>
          <a:noFill/>
        </p:spPr>
        <p:txBody>
          <a:bodyPr wrap="none" rtlCol="0">
            <a:spAutoFit/>
          </a:bodyPr>
          <a:lstStyle/>
          <a:p>
            <a:r>
              <a:rPr lang="en-RO" dirty="0"/>
              <a:t>Tools:</a:t>
            </a:r>
          </a:p>
          <a:p>
            <a:pPr marL="742950" lvl="1" indent="-285750">
              <a:buFontTx/>
              <a:buChar char="-"/>
            </a:pPr>
            <a:r>
              <a:rPr lang="en-GB" dirty="0"/>
              <a:t>T</a:t>
            </a:r>
            <a:r>
              <a:rPr lang="en-RO" dirty="0"/>
              <a:t>mux - </a:t>
            </a:r>
            <a:r>
              <a:rPr lang="en-RO" sz="1200" i="1" dirty="0"/>
              <a:t>&lt;insert Matrix meme here&gt; </a:t>
            </a:r>
          </a:p>
          <a:p>
            <a:pPr marL="742950" lvl="1" indent="-285750">
              <a:buFontTx/>
              <a:buChar char="-"/>
            </a:pPr>
            <a:r>
              <a:rPr lang="en-RO" dirty="0"/>
              <a:t>Rectangle </a:t>
            </a:r>
            <a:r>
              <a:rPr lang="en-RO" sz="1200" dirty="0"/>
              <a:t>(MacOS)</a:t>
            </a:r>
          </a:p>
          <a:p>
            <a:pPr marL="742950" lvl="1" indent="-285750">
              <a:buFontTx/>
              <a:buChar char="-"/>
            </a:pPr>
            <a:r>
              <a:rPr lang="en-RO" dirty="0"/>
              <a:t>ZSH Plugins</a:t>
            </a:r>
          </a:p>
          <a:p>
            <a:pPr marL="1200150" lvl="2" indent="-285750">
              <a:buFontTx/>
              <a:buChar char="-"/>
            </a:pPr>
            <a:r>
              <a:rPr lang="en-GB" sz="1200" dirty="0"/>
              <a:t>git</a:t>
            </a:r>
          </a:p>
          <a:p>
            <a:pPr marL="1200150" lvl="2" indent="-285750">
              <a:buFontTx/>
              <a:buChar char="-"/>
            </a:pPr>
            <a:r>
              <a:rPr lang="en-GB" sz="1200" dirty="0" err="1"/>
              <a:t>zsh</a:t>
            </a:r>
            <a:r>
              <a:rPr lang="en-GB" sz="1200" dirty="0"/>
              <a:t>-autosuggestions</a:t>
            </a:r>
          </a:p>
          <a:p>
            <a:pPr marL="1200150" lvl="2" indent="-285750">
              <a:buFontTx/>
              <a:buChar char="-"/>
            </a:pPr>
            <a:r>
              <a:rPr lang="en-GB" sz="1200" dirty="0" err="1"/>
              <a:t>zsh</a:t>
            </a:r>
            <a:r>
              <a:rPr lang="en-GB" sz="1200" dirty="0"/>
              <a:t>-syntax-highlighting</a:t>
            </a:r>
            <a:endParaRPr lang="en-RO" sz="1200" dirty="0"/>
          </a:p>
          <a:p>
            <a:pPr marL="742950" lvl="1" indent="-285750">
              <a:buFontTx/>
              <a:buChar char="-"/>
            </a:pPr>
            <a:r>
              <a:rPr lang="en-RO" dirty="0"/>
              <a:t>WSL </a:t>
            </a:r>
            <a:r>
              <a:rPr lang="en-RO" sz="1200" i="1" dirty="0"/>
              <a:t>(Windows Sub System for Linux)</a:t>
            </a:r>
          </a:p>
          <a:p>
            <a:pPr marL="742950" lvl="1" indent="-285750">
              <a:buFontTx/>
              <a:buChar char="-"/>
            </a:pPr>
            <a:r>
              <a:rPr lang="en-RO" dirty="0"/>
              <a:t>RSS Feed (i.e Feedly) – </a:t>
            </a:r>
            <a:r>
              <a:rPr lang="en-RO" sz="1200" i="1" dirty="0"/>
              <a:t>Control the information you consume</a:t>
            </a:r>
          </a:p>
          <a:p>
            <a:pPr marL="742950" lvl="1" indent="-285750">
              <a:buFontTx/>
              <a:buChar char="-"/>
            </a:pPr>
            <a:r>
              <a:rPr lang="en-RO" dirty="0"/>
              <a:t>KeyClu</a:t>
            </a:r>
          </a:p>
          <a:p>
            <a:pPr marL="742950" lvl="1" indent="-285750">
              <a:buFontTx/>
              <a:buChar char="-"/>
            </a:pPr>
            <a:r>
              <a:rPr lang="en-RO" dirty="0"/>
              <a:t>Sourcetree </a:t>
            </a:r>
            <a:r>
              <a:rPr lang="en-RO" sz="1200" i="1" dirty="0"/>
              <a:t>(Git Helper/GUI)</a:t>
            </a:r>
          </a:p>
          <a:p>
            <a:pPr marL="742950" lvl="1" indent="-285750">
              <a:buFontTx/>
              <a:buChar char="-"/>
            </a:pPr>
            <a:endParaRPr lang="en-RO" i="1" dirty="0"/>
          </a:p>
          <a:p>
            <a:pPr marL="285750" indent="-285750">
              <a:buFontTx/>
              <a:buChar char="-"/>
            </a:pPr>
            <a:endParaRPr lang="en-RO" sz="1200" i="1" dirty="0"/>
          </a:p>
        </p:txBody>
      </p:sp>
      <p:sp>
        <p:nvSpPr>
          <p:cNvPr id="9" name="TextBox 8">
            <a:extLst>
              <a:ext uri="{FF2B5EF4-FFF2-40B4-BE49-F238E27FC236}">
                <a16:creationId xmlns:a16="http://schemas.microsoft.com/office/drawing/2014/main" id="{359963BE-7953-9995-B5E7-72A1F949BA42}"/>
              </a:ext>
            </a:extLst>
          </p:cNvPr>
          <p:cNvSpPr txBox="1"/>
          <p:nvPr/>
        </p:nvSpPr>
        <p:spPr>
          <a:xfrm>
            <a:off x="7959256" y="2647785"/>
            <a:ext cx="3279809" cy="2031325"/>
          </a:xfrm>
          <a:prstGeom prst="rect">
            <a:avLst/>
          </a:prstGeom>
          <a:noFill/>
        </p:spPr>
        <p:txBody>
          <a:bodyPr wrap="none" rtlCol="0">
            <a:spAutoFit/>
          </a:bodyPr>
          <a:lstStyle/>
          <a:p>
            <a:r>
              <a:rPr lang="en-RO" dirty="0"/>
              <a:t>Shortcuts:</a:t>
            </a:r>
          </a:p>
          <a:p>
            <a:endParaRPr lang="en-RO" dirty="0"/>
          </a:p>
          <a:p>
            <a:pPr marL="742950" lvl="1" indent="-285750">
              <a:buFontTx/>
              <a:buChar char="-"/>
            </a:pPr>
            <a:r>
              <a:rPr lang="en-GB" dirty="0"/>
              <a:t>T</a:t>
            </a:r>
            <a:r>
              <a:rPr lang="en-RO" dirty="0"/>
              <a:t>ouchpad gestures</a:t>
            </a:r>
          </a:p>
          <a:p>
            <a:pPr marL="742950" lvl="1" indent="-285750">
              <a:buFontTx/>
              <a:buChar char="-"/>
            </a:pPr>
            <a:r>
              <a:rPr lang="en-RO" dirty="0"/>
              <a:t>Using virtual desktops</a:t>
            </a:r>
          </a:p>
          <a:p>
            <a:pPr marL="742950" lvl="1" indent="-285750">
              <a:buFontTx/>
              <a:buChar char="-"/>
            </a:pPr>
            <a:r>
              <a:rPr lang="en-RO" dirty="0"/>
              <a:t>Clipboard history</a:t>
            </a:r>
          </a:p>
          <a:p>
            <a:pPr marL="742950" lvl="1" indent="-285750">
              <a:buFontTx/>
              <a:buChar char="-"/>
            </a:pPr>
            <a:r>
              <a:rPr lang="en-RO" dirty="0"/>
              <a:t>Shell shortcuts</a:t>
            </a:r>
          </a:p>
          <a:p>
            <a:pPr marL="742950" lvl="1" indent="-285750">
              <a:buFontTx/>
              <a:buChar char="-"/>
            </a:pPr>
            <a:r>
              <a:rPr lang="en-RO" dirty="0"/>
              <a:t>Browser shortcuts</a:t>
            </a:r>
          </a:p>
        </p:txBody>
      </p:sp>
      <p:sp>
        <p:nvSpPr>
          <p:cNvPr id="10" name="TextBox 9">
            <a:extLst>
              <a:ext uri="{FF2B5EF4-FFF2-40B4-BE49-F238E27FC236}">
                <a16:creationId xmlns:a16="http://schemas.microsoft.com/office/drawing/2014/main" id="{BC059E5E-A68D-7957-9F00-BC7A4A5178D2}"/>
              </a:ext>
            </a:extLst>
          </p:cNvPr>
          <p:cNvSpPr txBox="1"/>
          <p:nvPr/>
        </p:nvSpPr>
        <p:spPr>
          <a:xfrm>
            <a:off x="4269851" y="5080884"/>
            <a:ext cx="2968633" cy="646331"/>
          </a:xfrm>
          <a:prstGeom prst="rect">
            <a:avLst/>
          </a:prstGeom>
          <a:noFill/>
        </p:spPr>
        <p:txBody>
          <a:bodyPr wrap="none" rtlCol="0">
            <a:spAutoFit/>
          </a:bodyPr>
          <a:lstStyle/>
          <a:p>
            <a:r>
              <a:rPr lang="en-RO" dirty="0"/>
              <a:t>Personal favorites: </a:t>
            </a:r>
          </a:p>
          <a:p>
            <a:r>
              <a:rPr lang="en-RO" dirty="0"/>
              <a:t>        - Touch Typing Games </a:t>
            </a:r>
          </a:p>
        </p:txBody>
      </p:sp>
    </p:spTree>
    <p:extLst>
      <p:ext uri="{BB962C8B-B14F-4D97-AF65-F5344CB8AC3E}">
        <p14:creationId xmlns:p14="http://schemas.microsoft.com/office/powerpoint/2010/main" val="2355912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
        <p:nvSpPr>
          <p:cNvPr id="2" name="TextBox 1">
            <a:extLst>
              <a:ext uri="{FF2B5EF4-FFF2-40B4-BE49-F238E27FC236}">
                <a16:creationId xmlns:a16="http://schemas.microsoft.com/office/drawing/2014/main" id="{3343AACE-EA83-61EB-8E01-32F3A0606B88}"/>
              </a:ext>
            </a:extLst>
          </p:cNvPr>
          <p:cNvSpPr txBox="1"/>
          <p:nvPr/>
        </p:nvSpPr>
        <p:spPr>
          <a:xfrm>
            <a:off x="1606163" y="2138901"/>
            <a:ext cx="3069815" cy="369332"/>
          </a:xfrm>
          <a:prstGeom prst="rect">
            <a:avLst/>
          </a:prstGeom>
          <a:noFill/>
        </p:spPr>
        <p:txBody>
          <a:bodyPr wrap="none" rtlCol="0">
            <a:spAutoFit/>
          </a:bodyPr>
          <a:lstStyle/>
          <a:p>
            <a:r>
              <a:rPr lang="en-RO" dirty="0">
                <a:solidFill>
                  <a:schemeClr val="bg1"/>
                </a:solidFill>
              </a:rPr>
              <a:t>Docker run or brew install?!</a:t>
            </a:r>
          </a:p>
        </p:txBody>
      </p:sp>
      <p:sp>
        <p:nvSpPr>
          <p:cNvPr id="3" name="TextBox 2">
            <a:extLst>
              <a:ext uri="{FF2B5EF4-FFF2-40B4-BE49-F238E27FC236}">
                <a16:creationId xmlns:a16="http://schemas.microsoft.com/office/drawing/2014/main" id="{70E5F77F-1883-B015-274D-E6E16AEE9AE1}"/>
              </a:ext>
            </a:extLst>
          </p:cNvPr>
          <p:cNvSpPr txBox="1"/>
          <p:nvPr/>
        </p:nvSpPr>
        <p:spPr>
          <a:xfrm>
            <a:off x="8197795" y="3339548"/>
            <a:ext cx="2447145" cy="923330"/>
          </a:xfrm>
          <a:prstGeom prst="rect">
            <a:avLst/>
          </a:prstGeom>
          <a:noFill/>
        </p:spPr>
        <p:txBody>
          <a:bodyPr wrap="none" rtlCol="0">
            <a:spAutoFit/>
          </a:bodyPr>
          <a:lstStyle/>
          <a:p>
            <a:r>
              <a:rPr lang="en-RO" dirty="0">
                <a:solidFill>
                  <a:schemeClr val="bg1"/>
                </a:solidFill>
              </a:rPr>
              <a:t>CICD for pet projects</a:t>
            </a:r>
          </a:p>
          <a:p>
            <a:pPr marL="285750" indent="-285750">
              <a:buFontTx/>
              <a:buChar char="-"/>
            </a:pPr>
            <a:r>
              <a:rPr lang="en-GB" dirty="0">
                <a:solidFill>
                  <a:schemeClr val="bg1"/>
                </a:solidFill>
              </a:rPr>
              <a:t>G</a:t>
            </a:r>
            <a:r>
              <a:rPr lang="en-RO" dirty="0">
                <a:solidFill>
                  <a:schemeClr val="bg1"/>
                </a:solidFill>
              </a:rPr>
              <a:t>ithub actions</a:t>
            </a:r>
          </a:p>
          <a:p>
            <a:pPr marL="285750" indent="-285750">
              <a:buFontTx/>
              <a:buChar char="-"/>
            </a:pPr>
            <a:r>
              <a:rPr lang="en-RO" dirty="0">
                <a:solidFill>
                  <a:schemeClr val="bg1"/>
                </a:solidFill>
              </a:rPr>
              <a:t>Ephemeral Jenkins</a:t>
            </a:r>
          </a:p>
        </p:txBody>
      </p:sp>
      <p:sp>
        <p:nvSpPr>
          <p:cNvPr id="4" name="TextBox 3">
            <a:extLst>
              <a:ext uri="{FF2B5EF4-FFF2-40B4-BE49-F238E27FC236}">
                <a16:creationId xmlns:a16="http://schemas.microsoft.com/office/drawing/2014/main" id="{0F44234E-6A8D-019C-0435-F4C35680B55B}"/>
              </a:ext>
            </a:extLst>
          </p:cNvPr>
          <p:cNvSpPr txBox="1"/>
          <p:nvPr/>
        </p:nvSpPr>
        <p:spPr>
          <a:xfrm>
            <a:off x="271046" y="2508233"/>
            <a:ext cx="7997382" cy="646331"/>
          </a:xfrm>
          <a:prstGeom prst="rect">
            <a:avLst/>
          </a:prstGeom>
          <a:noFill/>
        </p:spPr>
        <p:txBody>
          <a:bodyPr wrap="none" rtlCol="0">
            <a:spAutoFit/>
          </a:bodyPr>
          <a:lstStyle/>
          <a:p>
            <a:r>
              <a:rPr lang="en-GB" dirty="0">
                <a:hlinkClick r:id="rId2"/>
              </a:rPr>
              <a:t>https://github.com/marcel-dempers/my-desktop/tree/master/dockerfiles</a:t>
            </a:r>
            <a:endParaRPr lang="en-GB" dirty="0"/>
          </a:p>
          <a:p>
            <a:r>
              <a:rPr lang="en-GB" dirty="0">
                <a:hlinkClick r:id="rId3"/>
              </a:rPr>
              <a:t>https://youtu.be/acIntRLxxm0</a:t>
            </a:r>
            <a:r>
              <a:rPr lang="en-GB" dirty="0"/>
              <a:t> </a:t>
            </a:r>
          </a:p>
        </p:txBody>
      </p:sp>
      <p:pic>
        <p:nvPicPr>
          <p:cNvPr id="6" name="Picture 5">
            <a:extLst>
              <a:ext uri="{FF2B5EF4-FFF2-40B4-BE49-F238E27FC236}">
                <a16:creationId xmlns:a16="http://schemas.microsoft.com/office/drawing/2014/main" id="{0C214D1E-993E-62DF-06FF-0018CB0F3D4F}"/>
              </a:ext>
            </a:extLst>
          </p:cNvPr>
          <p:cNvPicPr>
            <a:picLocks noChangeAspect="1"/>
          </p:cNvPicPr>
          <p:nvPr/>
        </p:nvPicPr>
        <p:blipFill>
          <a:blip r:embed="rId4"/>
          <a:stretch>
            <a:fillRect/>
          </a:stretch>
        </p:blipFill>
        <p:spPr>
          <a:xfrm>
            <a:off x="429371" y="3110428"/>
            <a:ext cx="6571090" cy="2103136"/>
          </a:xfrm>
          <a:prstGeom prst="rect">
            <a:avLst/>
          </a:prstGeom>
        </p:spPr>
      </p:pic>
      <p:pic>
        <p:nvPicPr>
          <p:cNvPr id="7" name="Picture 6">
            <a:extLst>
              <a:ext uri="{FF2B5EF4-FFF2-40B4-BE49-F238E27FC236}">
                <a16:creationId xmlns:a16="http://schemas.microsoft.com/office/drawing/2014/main" id="{F471B87B-46A9-875B-89D5-66894E75EA55}"/>
              </a:ext>
            </a:extLst>
          </p:cNvPr>
          <p:cNvPicPr>
            <a:picLocks noChangeAspect="1"/>
          </p:cNvPicPr>
          <p:nvPr/>
        </p:nvPicPr>
        <p:blipFill>
          <a:blip r:embed="rId5"/>
          <a:stretch>
            <a:fillRect/>
          </a:stretch>
        </p:blipFill>
        <p:spPr>
          <a:xfrm>
            <a:off x="1042128" y="5580698"/>
            <a:ext cx="7226300" cy="622300"/>
          </a:xfrm>
          <a:prstGeom prst="rect">
            <a:avLst/>
          </a:prstGeom>
        </p:spPr>
      </p:pic>
    </p:spTree>
    <p:extLst>
      <p:ext uri="{BB962C8B-B14F-4D97-AF65-F5344CB8AC3E}">
        <p14:creationId xmlns:p14="http://schemas.microsoft.com/office/powerpoint/2010/main" val="31250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https://github.com/ghebu/noaptea-companiilor23</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9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43A2BB-495F-8B8C-2C81-15E55B1AB83E}"/>
              </a:ext>
            </a:extLst>
          </p:cNvPr>
          <p:cNvSpPr txBox="1"/>
          <p:nvPr/>
        </p:nvSpPr>
        <p:spPr>
          <a:xfrm>
            <a:off x="1645920" y="675861"/>
            <a:ext cx="4020716" cy="369332"/>
          </a:xfrm>
          <a:prstGeom prst="rect">
            <a:avLst/>
          </a:prstGeom>
          <a:noFill/>
        </p:spPr>
        <p:txBody>
          <a:bodyPr wrap="none" rtlCol="0">
            <a:spAutoFit/>
          </a:bodyPr>
          <a:lstStyle>
            <a:defPPr>
              <a:defRPr lang="en-PT"/>
            </a:defPPr>
            <a:lvl1pPr>
              <a:defRPr sz="3000">
                <a:latin typeface="+mj-lt"/>
              </a:defRPr>
            </a:lvl1pPr>
          </a:lstStyle>
          <a:p>
            <a:r>
              <a:rPr lang="en-RO" dirty="0"/>
              <a:t>Productivity – Fake it ’till you make it </a:t>
            </a:r>
          </a:p>
        </p:txBody>
      </p:sp>
      <p:sp>
        <p:nvSpPr>
          <p:cNvPr id="24" name="TextBox 23">
            <a:extLst>
              <a:ext uri="{FF2B5EF4-FFF2-40B4-BE49-F238E27FC236}">
                <a16:creationId xmlns:a16="http://schemas.microsoft.com/office/drawing/2014/main" id="{3E911262-6C92-ACCA-9F05-DA303FD8583D}"/>
              </a:ext>
            </a:extLst>
          </p:cNvPr>
          <p:cNvSpPr txBox="1"/>
          <p:nvPr/>
        </p:nvSpPr>
        <p:spPr>
          <a:xfrm>
            <a:off x="1486894" y="2337683"/>
            <a:ext cx="4173194" cy="369332"/>
          </a:xfrm>
          <a:prstGeom prst="rect">
            <a:avLst/>
          </a:prstGeom>
          <a:noFill/>
        </p:spPr>
        <p:txBody>
          <a:bodyPr wrap="none" rtlCol="0">
            <a:spAutoFit/>
          </a:bodyPr>
          <a:lstStyle/>
          <a:p>
            <a:r>
              <a:rPr lang="en-GB" dirty="0"/>
              <a:t>docker run --rm -it </a:t>
            </a:r>
            <a:r>
              <a:rPr lang="en-GB" dirty="0" err="1"/>
              <a:t>bcbcarl</a:t>
            </a:r>
            <a:r>
              <a:rPr lang="en-GB" dirty="0"/>
              <a:t>/</a:t>
            </a:r>
            <a:r>
              <a:rPr lang="en-GB" dirty="0" err="1"/>
              <a:t>hollywood</a:t>
            </a:r>
            <a:endParaRPr lang="en-RO" dirty="0"/>
          </a:p>
        </p:txBody>
      </p:sp>
    </p:spTree>
    <p:extLst>
      <p:ext uri="{BB962C8B-B14F-4D97-AF65-F5344CB8AC3E}">
        <p14:creationId xmlns:p14="http://schemas.microsoft.com/office/powerpoint/2010/main" val="35437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pic>
        <p:nvPicPr>
          <p:cNvPr id="3" name="Picture 2">
            <a:extLst>
              <a:ext uri="{FF2B5EF4-FFF2-40B4-BE49-F238E27FC236}">
                <a16:creationId xmlns:a16="http://schemas.microsoft.com/office/drawing/2014/main" id="{12CF8FAE-0AE7-F181-E515-48862FFF9131}"/>
              </a:ext>
            </a:extLst>
          </p:cNvPr>
          <p:cNvPicPr>
            <a:picLocks noChangeAspect="1"/>
          </p:cNvPicPr>
          <p:nvPr/>
        </p:nvPicPr>
        <p:blipFill>
          <a:blip r:embed="rId2"/>
          <a:stretch>
            <a:fillRect/>
          </a:stretch>
        </p:blipFill>
        <p:spPr>
          <a:xfrm>
            <a:off x="9671638" y="5947879"/>
            <a:ext cx="2103685" cy="596044"/>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3513963" y="1764311"/>
            <a:ext cx="3273973" cy="4801314"/>
          </a:xfrm>
          <a:prstGeom prst="rect">
            <a:avLst/>
          </a:prstGeom>
          <a:noFill/>
        </p:spPr>
        <p:txBody>
          <a:bodyPr wrap="none" rtlCol="0">
            <a:spAutoFit/>
          </a:bodyPr>
          <a:lstStyle/>
          <a:p>
            <a:pPr marL="285750" indent="-285750">
              <a:buFontTx/>
              <a:buChar char="-"/>
            </a:pPr>
            <a:r>
              <a:rPr lang="en-RO" dirty="0">
                <a:solidFill>
                  <a:schemeClr val="bg1"/>
                </a:solidFill>
              </a:rPr>
              <a:t>Intro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Why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is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Roadmap</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are containers?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are Clouds made of?</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Cloud Security</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is CICD?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Demo</a:t>
            </a:r>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796594"/>
            <a:ext cx="9767782" cy="3021020"/>
          </a:xfrm>
        </p:spPr>
        <p:txBody>
          <a:bodyPr/>
          <a:lstStyle/>
          <a:p>
            <a:r>
              <a:rPr lang="en-US" sz="1800" b="0" dirty="0">
                <a:latin typeface="+mn-lt"/>
              </a:rPr>
              <a:t>- *DevOps Community </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r>
              <a:rPr lang="en-US" sz="1800" b="0" dirty="0">
                <a:latin typeface="+mn-lt"/>
              </a:rPr>
              <a:t>- “The </a:t>
            </a:r>
            <a:r>
              <a:rPr lang="en-US" sz="1800" b="0" dirty="0" err="1">
                <a:latin typeface="+mn-lt"/>
              </a:rPr>
              <a:t>StartUp</a:t>
            </a:r>
            <a:r>
              <a:rPr lang="en-US" sz="1800" b="0" dirty="0">
                <a:latin typeface="+mn-lt"/>
              </a:rPr>
              <a:t> experience without the drawbacks”</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2"/>
              </a:rPr>
              <a:t>https://roadmap.sh/devops</a:t>
            </a:r>
            <a:endParaRPr lang="en-US" dirty="0"/>
          </a:p>
          <a:p>
            <a:r>
              <a:rPr lang="en-GB" dirty="0">
                <a:hlinkClick r:id="rId3"/>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2"/>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3"/>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solidFill>
                  <a:schemeClr val="tx2">
                    <a:lumMod val="50000"/>
                    <a:lumOff val="50000"/>
                  </a:schemeClr>
                </a:solidFill>
                <a:latin typeface="+mn-lt"/>
              </a:rPr>
              <a:t>Fun fact</a:t>
            </a:r>
            <a:r>
              <a:rPr lang="en-US" sz="1800" dirty="0">
                <a:latin typeface="+mn-lt"/>
              </a:rPr>
              <a: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3"/>
          <a:stretch>
            <a:fillRect/>
          </a:stretch>
        </p:blipFill>
        <p:spPr>
          <a:xfrm>
            <a:off x="6911577" y="2552934"/>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3970318"/>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2"/>
              </a:rPr>
              <a:t>Shared respons</a:t>
            </a:r>
            <a:r>
              <a:rPr lang="en-GB" dirty="0" err="1">
                <a:hlinkClick r:id="rId2"/>
              </a:rPr>
              <a:t>i</a:t>
            </a:r>
            <a:r>
              <a:rPr lang="en-RO" dirty="0">
                <a:hlinkClick r:id="rId2"/>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3"/>
              </a:rPr>
              <a:t>Keep up to date with security threats </a:t>
            </a:r>
            <a:r>
              <a:rPr lang="en-RO" dirty="0"/>
              <a:t>.</a:t>
            </a:r>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62039"/>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plate>
  <TotalTime>20004</TotalTime>
  <Words>793</Words>
  <Application>Microsoft Macintosh PowerPoint</Application>
  <PresentationFormat>Widescreen</PresentationFormat>
  <Paragraphs>165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Wingdings</vt:lpstr>
      <vt:lpstr>Calibri</vt:lpstr>
      <vt:lpstr>Equip Extended Medium</vt:lpstr>
      <vt:lpstr>Equip Medium</vt:lpstr>
      <vt:lpstr>Equip Extended</vt:lpstr>
      <vt:lpstr>Equip Light</vt:lpstr>
      <vt:lpstr>Arial</vt:lpstr>
      <vt:lpstr>Equip Extended Light</vt:lpstr>
      <vt:lpstr>Equip Extended ExtraBold</vt:lpstr>
      <vt:lpstr>Equip</vt:lpstr>
      <vt:lpstr>Equip Extended Thin</vt:lpstr>
      <vt:lpstr>Office</vt:lpstr>
      <vt:lpstr>DevOps Intro  How to become a power user</vt:lpstr>
      <vt:lpstr>WhoAmI</vt:lpstr>
      <vt:lpstr>Agenda</vt:lpstr>
      <vt:lpstr>- *DevOps Community   - Provides support on your learning path/career path  - Plenty of projects to choose from with latest and greatest tech  - All kinds of events (TB, Wine tasting, Community events, Parties, etc.)  - Attending conferences  - Flexibility (WFH, WFA)  - “The StartUp experience without the drawbacks”  </vt:lpstr>
      <vt:lpstr>What is DevOps?</vt:lpstr>
      <vt:lpstr>DevOps RoadMap</vt:lpstr>
      <vt:lpstr>What are containers?</vt:lpstr>
      <vt:lpstr>What are Clouds made of?</vt:lpstr>
      <vt:lpstr>Security</vt:lpstr>
      <vt:lpstr>What is CICD?</vt:lpstr>
      <vt:lpstr>Learning hacks</vt:lpstr>
      <vt:lpstr>Productivity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73</cp:revision>
  <dcterms:created xsi:type="dcterms:W3CDTF">2022-09-27T13:45:45Z</dcterms:created>
  <dcterms:modified xsi:type="dcterms:W3CDTF">2023-10-22T10:58:21Z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